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Sugar Pie" charset="1" panose="02000503000000020003"/>
      <p:regular r:id="rId12"/>
    </p:embeddedFont>
    <p:embeddedFont>
      <p:font typeface="Canva Sans Bold" charset="1" panose="020B0803030501040103"/>
      <p:regular r:id="rId13"/>
    </p:embeddedFont>
    <p:embeddedFont>
      <p:font typeface="Darker Grotesque" charset="1" panose="0000000000000000000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jpeg" Type="http://schemas.openxmlformats.org/officeDocument/2006/relationships/image"/><Relationship Id="rId11" Target="../media/image10.jpe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jpe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37216" y="-549188"/>
            <a:ext cx="22770750" cy="11385375"/>
          </a:xfrm>
          <a:custGeom>
            <a:avLst/>
            <a:gdLst/>
            <a:ahLst/>
            <a:cxnLst/>
            <a:rect r="r" b="b" t="t" l="l"/>
            <a:pathLst>
              <a:path h="11385375" w="22770750">
                <a:moveTo>
                  <a:pt x="0" y="0"/>
                </a:moveTo>
                <a:lnTo>
                  <a:pt x="22770750" y="0"/>
                </a:lnTo>
                <a:lnTo>
                  <a:pt x="22770750" y="11385376"/>
                </a:lnTo>
                <a:lnTo>
                  <a:pt x="0" y="11385376"/>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98829" y="7019912"/>
            <a:ext cx="19804748" cy="5669109"/>
          </a:xfrm>
          <a:custGeom>
            <a:avLst/>
            <a:gdLst/>
            <a:ahLst/>
            <a:cxnLst/>
            <a:rect r="r" b="b" t="t" l="l"/>
            <a:pathLst>
              <a:path h="5669109" w="19804748">
                <a:moveTo>
                  <a:pt x="0" y="0"/>
                </a:moveTo>
                <a:lnTo>
                  <a:pt x="19804747" y="0"/>
                </a:lnTo>
                <a:lnTo>
                  <a:pt x="19804747" y="5669109"/>
                </a:lnTo>
                <a:lnTo>
                  <a:pt x="0" y="56691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785865" y="876840"/>
            <a:ext cx="12061230" cy="8533320"/>
          </a:xfrm>
          <a:custGeom>
            <a:avLst/>
            <a:gdLst/>
            <a:ahLst/>
            <a:cxnLst/>
            <a:rect r="r" b="b" t="t" l="l"/>
            <a:pathLst>
              <a:path h="8533320" w="12061230">
                <a:moveTo>
                  <a:pt x="0" y="0"/>
                </a:moveTo>
                <a:lnTo>
                  <a:pt x="12061229" y="0"/>
                </a:lnTo>
                <a:lnTo>
                  <a:pt x="12061229" y="8533320"/>
                </a:lnTo>
                <a:lnTo>
                  <a:pt x="0" y="853332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820007">
            <a:off x="1823997" y="6310104"/>
            <a:ext cx="2443216" cy="3043410"/>
          </a:xfrm>
          <a:custGeom>
            <a:avLst/>
            <a:gdLst/>
            <a:ahLst/>
            <a:cxnLst/>
            <a:rect r="r" b="b" t="t" l="l"/>
            <a:pathLst>
              <a:path h="3043410" w="2443216">
                <a:moveTo>
                  <a:pt x="0" y="0"/>
                </a:moveTo>
                <a:lnTo>
                  <a:pt x="2443216" y="0"/>
                </a:lnTo>
                <a:lnTo>
                  <a:pt x="2443216" y="3043410"/>
                </a:lnTo>
                <a:lnTo>
                  <a:pt x="0" y="3043410"/>
                </a:lnTo>
                <a:lnTo>
                  <a:pt x="0" y="0"/>
                </a:lnTo>
                <a:close/>
              </a:path>
            </a:pathLst>
          </a:custGeom>
          <a:blipFill>
            <a:blip r:embed="rId8"/>
            <a:stretch>
              <a:fillRect l="0" t="0" r="0" b="0"/>
            </a:stretch>
          </a:blipFill>
        </p:spPr>
      </p:sp>
      <p:sp>
        <p:nvSpPr>
          <p:cNvPr name="Freeform 6" id="6"/>
          <p:cNvSpPr/>
          <p:nvPr/>
        </p:nvSpPr>
        <p:spPr>
          <a:xfrm flipH="false" flipV="false" rot="1068423">
            <a:off x="14031217" y="1298238"/>
            <a:ext cx="2196225" cy="2766897"/>
          </a:xfrm>
          <a:custGeom>
            <a:avLst/>
            <a:gdLst/>
            <a:ahLst/>
            <a:cxnLst/>
            <a:rect r="r" b="b" t="t" l="l"/>
            <a:pathLst>
              <a:path h="2766897" w="2196225">
                <a:moveTo>
                  <a:pt x="0" y="0"/>
                </a:moveTo>
                <a:lnTo>
                  <a:pt x="2196225" y="0"/>
                </a:lnTo>
                <a:lnTo>
                  <a:pt x="2196225" y="2766897"/>
                </a:lnTo>
                <a:lnTo>
                  <a:pt x="0" y="2766897"/>
                </a:lnTo>
                <a:lnTo>
                  <a:pt x="0" y="0"/>
                </a:lnTo>
                <a:close/>
              </a:path>
            </a:pathLst>
          </a:custGeom>
          <a:blipFill>
            <a:blip r:embed="rId9"/>
            <a:stretch>
              <a:fillRect l="0" t="0" r="0" b="0"/>
            </a:stretch>
          </a:blipFill>
        </p:spPr>
      </p:sp>
      <p:sp>
        <p:nvSpPr>
          <p:cNvPr name="Freeform 7" id="7"/>
          <p:cNvSpPr/>
          <p:nvPr/>
        </p:nvSpPr>
        <p:spPr>
          <a:xfrm flipH="false" flipV="false" rot="0">
            <a:off x="4173403" y="4078717"/>
            <a:ext cx="3457214" cy="3457214"/>
          </a:xfrm>
          <a:custGeom>
            <a:avLst/>
            <a:gdLst/>
            <a:ahLst/>
            <a:cxnLst/>
            <a:rect r="r" b="b" t="t" l="l"/>
            <a:pathLst>
              <a:path h="3457214" w="3457214">
                <a:moveTo>
                  <a:pt x="0" y="0"/>
                </a:moveTo>
                <a:lnTo>
                  <a:pt x="3457214" y="0"/>
                </a:lnTo>
                <a:lnTo>
                  <a:pt x="3457214" y="3457214"/>
                </a:lnTo>
                <a:lnTo>
                  <a:pt x="0" y="3457214"/>
                </a:lnTo>
                <a:lnTo>
                  <a:pt x="0" y="0"/>
                </a:lnTo>
                <a:close/>
              </a:path>
            </a:pathLst>
          </a:custGeom>
          <a:blipFill>
            <a:blip r:embed="rId10"/>
            <a:stretch>
              <a:fillRect l="0" t="0" r="0" b="0"/>
            </a:stretch>
          </a:blipFill>
        </p:spPr>
      </p:sp>
      <p:sp>
        <p:nvSpPr>
          <p:cNvPr name="Freeform 8" id="8"/>
          <p:cNvSpPr/>
          <p:nvPr/>
        </p:nvSpPr>
        <p:spPr>
          <a:xfrm flipH="false" flipV="false" rot="-1572720">
            <a:off x="5706572" y="4606971"/>
            <a:ext cx="9422758" cy="2915166"/>
          </a:xfrm>
          <a:custGeom>
            <a:avLst/>
            <a:gdLst/>
            <a:ahLst/>
            <a:cxnLst/>
            <a:rect r="r" b="b" t="t" l="l"/>
            <a:pathLst>
              <a:path h="2915166" w="9422758">
                <a:moveTo>
                  <a:pt x="0" y="0"/>
                </a:moveTo>
                <a:lnTo>
                  <a:pt x="9422758" y="0"/>
                </a:lnTo>
                <a:lnTo>
                  <a:pt x="9422758" y="2915166"/>
                </a:lnTo>
                <a:lnTo>
                  <a:pt x="0" y="2915166"/>
                </a:lnTo>
                <a:lnTo>
                  <a:pt x="0" y="0"/>
                </a:lnTo>
                <a:close/>
              </a:path>
            </a:pathLst>
          </a:custGeom>
          <a:blipFill>
            <a:blip r:embed="rId11"/>
            <a:stretch>
              <a:fillRect l="0" t="0" r="0" b="0"/>
            </a:stretch>
          </a:blipFill>
        </p:spPr>
      </p:sp>
      <p:sp>
        <p:nvSpPr>
          <p:cNvPr name="TextBox 9" id="9"/>
          <p:cNvSpPr txBox="true"/>
          <p:nvPr/>
        </p:nvSpPr>
        <p:spPr>
          <a:xfrm rot="0">
            <a:off x="3559619" y="1829536"/>
            <a:ext cx="10392685" cy="2249181"/>
          </a:xfrm>
          <a:prstGeom prst="rect">
            <a:avLst/>
          </a:prstGeom>
        </p:spPr>
        <p:txBody>
          <a:bodyPr anchor="t" rtlCol="false" tIns="0" lIns="0" bIns="0" rIns="0">
            <a:spAutoFit/>
          </a:bodyPr>
          <a:lstStyle/>
          <a:p>
            <a:pPr algn="ctr">
              <a:lnSpc>
                <a:spcPts val="18303"/>
              </a:lnSpc>
            </a:pPr>
            <a:r>
              <a:rPr lang="en-US" sz="13073">
                <a:solidFill>
                  <a:srgbClr val="000000"/>
                </a:solidFill>
                <a:latin typeface="Sugar Pie"/>
                <a:ea typeface="Sugar Pie"/>
                <a:cs typeface="Sugar Pie"/>
                <a:sym typeface="Sugar Pie"/>
              </a:rPr>
              <a:t>Presentation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37216" y="-549188"/>
            <a:ext cx="22770750" cy="11385375"/>
          </a:xfrm>
          <a:custGeom>
            <a:avLst/>
            <a:gdLst/>
            <a:ahLst/>
            <a:cxnLst/>
            <a:rect r="r" b="b" t="t" l="l"/>
            <a:pathLst>
              <a:path h="11385375" w="22770750">
                <a:moveTo>
                  <a:pt x="0" y="0"/>
                </a:moveTo>
                <a:lnTo>
                  <a:pt x="22770750" y="0"/>
                </a:lnTo>
                <a:lnTo>
                  <a:pt x="22770750" y="11385376"/>
                </a:lnTo>
                <a:lnTo>
                  <a:pt x="0" y="11385376"/>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88048" y="8438658"/>
            <a:ext cx="19804748" cy="5669109"/>
          </a:xfrm>
          <a:custGeom>
            <a:avLst/>
            <a:gdLst/>
            <a:ahLst/>
            <a:cxnLst/>
            <a:rect r="r" b="b" t="t" l="l"/>
            <a:pathLst>
              <a:path h="5669109" w="19804748">
                <a:moveTo>
                  <a:pt x="0" y="0"/>
                </a:moveTo>
                <a:lnTo>
                  <a:pt x="19804748" y="0"/>
                </a:lnTo>
                <a:lnTo>
                  <a:pt x="19804748" y="5669110"/>
                </a:lnTo>
                <a:lnTo>
                  <a:pt x="0" y="56691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5408935" y="-2198983"/>
            <a:ext cx="8010783" cy="14903783"/>
          </a:xfrm>
          <a:custGeom>
            <a:avLst/>
            <a:gdLst/>
            <a:ahLst/>
            <a:cxnLst/>
            <a:rect r="r" b="b" t="t" l="l"/>
            <a:pathLst>
              <a:path h="14903783" w="8010783">
                <a:moveTo>
                  <a:pt x="0" y="0"/>
                </a:moveTo>
                <a:lnTo>
                  <a:pt x="8010783" y="0"/>
                </a:lnTo>
                <a:lnTo>
                  <a:pt x="8010783" y="14903783"/>
                </a:lnTo>
                <a:lnTo>
                  <a:pt x="0" y="149037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1845187">
            <a:off x="13503377" y="697458"/>
            <a:ext cx="2240720" cy="2067064"/>
          </a:xfrm>
          <a:custGeom>
            <a:avLst/>
            <a:gdLst/>
            <a:ahLst/>
            <a:cxnLst/>
            <a:rect r="r" b="b" t="t" l="l"/>
            <a:pathLst>
              <a:path h="2067064" w="2240720">
                <a:moveTo>
                  <a:pt x="0" y="0"/>
                </a:moveTo>
                <a:lnTo>
                  <a:pt x="2240720" y="0"/>
                </a:lnTo>
                <a:lnTo>
                  <a:pt x="2240720" y="2067064"/>
                </a:lnTo>
                <a:lnTo>
                  <a:pt x="0" y="2067064"/>
                </a:lnTo>
                <a:lnTo>
                  <a:pt x="0" y="0"/>
                </a:lnTo>
                <a:close/>
              </a:path>
            </a:pathLst>
          </a:custGeom>
          <a:blipFill>
            <a:blip r:embed="rId8"/>
            <a:stretch>
              <a:fillRect l="0" t="0" r="0" b="0"/>
            </a:stretch>
          </a:blipFill>
        </p:spPr>
      </p:sp>
      <p:sp>
        <p:nvSpPr>
          <p:cNvPr name="Freeform 6" id="6"/>
          <p:cNvSpPr/>
          <p:nvPr/>
        </p:nvSpPr>
        <p:spPr>
          <a:xfrm flipH="false" flipV="false" rot="0">
            <a:off x="3116427" y="1874375"/>
            <a:ext cx="1045371" cy="1317695"/>
          </a:xfrm>
          <a:custGeom>
            <a:avLst/>
            <a:gdLst/>
            <a:ahLst/>
            <a:cxnLst/>
            <a:rect r="r" b="b" t="t" l="l"/>
            <a:pathLst>
              <a:path h="1317695" w="1045371">
                <a:moveTo>
                  <a:pt x="0" y="0"/>
                </a:moveTo>
                <a:lnTo>
                  <a:pt x="1045371" y="0"/>
                </a:lnTo>
                <a:lnTo>
                  <a:pt x="1045371" y="1317695"/>
                </a:lnTo>
                <a:lnTo>
                  <a:pt x="0" y="1317695"/>
                </a:lnTo>
                <a:lnTo>
                  <a:pt x="0" y="0"/>
                </a:lnTo>
                <a:close/>
              </a:path>
            </a:pathLst>
          </a:custGeom>
          <a:blipFill>
            <a:blip r:embed="rId9"/>
            <a:stretch>
              <a:fillRect l="0" t="0" r="0" b="0"/>
            </a:stretch>
          </a:blipFill>
        </p:spPr>
      </p:sp>
      <p:sp>
        <p:nvSpPr>
          <p:cNvPr name="TextBox 7" id="7"/>
          <p:cNvSpPr txBox="true"/>
          <p:nvPr/>
        </p:nvSpPr>
        <p:spPr>
          <a:xfrm rot="0">
            <a:off x="6389154" y="1998180"/>
            <a:ext cx="5509693" cy="1193890"/>
          </a:xfrm>
          <a:prstGeom prst="rect">
            <a:avLst/>
          </a:prstGeom>
        </p:spPr>
        <p:txBody>
          <a:bodyPr anchor="t" rtlCol="false" tIns="0" lIns="0" bIns="0" rIns="0">
            <a:spAutoFit/>
          </a:bodyPr>
          <a:lstStyle/>
          <a:p>
            <a:pPr algn="ctr">
              <a:lnSpc>
                <a:spcPts val="9703"/>
              </a:lnSpc>
            </a:pPr>
            <a:r>
              <a:rPr lang="en-US" sz="6930">
                <a:solidFill>
                  <a:srgbClr val="000000"/>
                </a:solidFill>
                <a:latin typeface="Sugar Pie"/>
                <a:ea typeface="Sugar Pie"/>
                <a:cs typeface="Sugar Pie"/>
                <a:sym typeface="Sugar Pie"/>
              </a:rPr>
              <a:t>Introduction </a:t>
            </a:r>
          </a:p>
        </p:txBody>
      </p:sp>
      <p:sp>
        <p:nvSpPr>
          <p:cNvPr name="TextBox 8" id="8"/>
          <p:cNvSpPr txBox="true"/>
          <p:nvPr/>
        </p:nvSpPr>
        <p:spPr>
          <a:xfrm rot="0">
            <a:off x="3639113" y="3272597"/>
            <a:ext cx="12259115" cy="3684656"/>
          </a:xfrm>
          <a:prstGeom prst="rect">
            <a:avLst/>
          </a:prstGeom>
        </p:spPr>
        <p:txBody>
          <a:bodyPr anchor="t" rtlCol="false" tIns="0" lIns="0" bIns="0" rIns="0">
            <a:spAutoFit/>
          </a:bodyPr>
          <a:lstStyle/>
          <a:p>
            <a:pPr algn="ctr">
              <a:lnSpc>
                <a:spcPts val="4880"/>
              </a:lnSpc>
            </a:pPr>
            <a:r>
              <a:rPr lang="en-US" sz="3485" b="true">
                <a:solidFill>
                  <a:srgbClr val="000000"/>
                </a:solidFill>
                <a:latin typeface="Canva Sans Bold"/>
                <a:ea typeface="Canva Sans Bold"/>
                <a:cs typeface="Canva Sans Bold"/>
                <a:sym typeface="Canva Sans Bold"/>
              </a:rPr>
              <a:t>💥આ એપ્લિકેશન માન્યતા પ્રાપ્ત</a:t>
            </a:r>
            <a:r>
              <a:rPr lang="en-US" b="true" sz="3485">
                <a:solidFill>
                  <a:srgbClr val="000000"/>
                </a:solidFill>
                <a:latin typeface="Canva Sans Bold"/>
                <a:ea typeface="Canva Sans Bold"/>
                <a:cs typeface="Canva Sans Bold"/>
                <a:sym typeface="Canva Sans Bold"/>
              </a:rPr>
              <a:t> 21 વિકલાંગતાની સ્થિતિને તપાસવામાં મદદ ક૨શે.</a:t>
            </a:r>
          </a:p>
          <a:p>
            <a:pPr algn="ctr">
              <a:lnSpc>
                <a:spcPts val="4880"/>
              </a:lnSpc>
            </a:pPr>
            <a:r>
              <a:rPr lang="en-US" b="true" sz="3485">
                <a:solidFill>
                  <a:srgbClr val="000000"/>
                </a:solidFill>
                <a:latin typeface="Canva Sans Bold"/>
                <a:ea typeface="Canva Sans Bold"/>
                <a:cs typeface="Canva Sans Bold"/>
                <a:sym typeface="Canva Sans Bold"/>
              </a:rPr>
              <a:t>💥આ એપ શિક્ષણ અને સાક્ષરતા વિભાગ દ્વારા 5 સપ્ટેમ્બર 2022 ના રોજ લોન્ચ કરવા માં આવી હતી.</a:t>
            </a:r>
          </a:p>
          <a:p>
            <a:pPr algn="ctr">
              <a:lnSpc>
                <a:spcPts val="4880"/>
              </a:lnSpc>
            </a:pPr>
            <a:r>
              <a:rPr lang="en-US" b="true" sz="3485">
                <a:solidFill>
                  <a:srgbClr val="000000"/>
                </a:solidFill>
                <a:latin typeface="Canva Sans Bold"/>
                <a:ea typeface="Canva Sans Bold"/>
                <a:cs typeface="Canva Sans Bold"/>
                <a:sym typeface="Canva Sans Bold"/>
              </a:rPr>
              <a:t>💥આ એપ CIET, NCERT દ્વારા વિકસાવવામાં આવી છે.</a:t>
            </a:r>
          </a:p>
          <a:p>
            <a:pPr algn="ctr">
              <a:lnSpc>
                <a:spcPts val="4880"/>
              </a:lnSpc>
            </a:pPr>
          </a:p>
        </p:txBody>
      </p:sp>
      <p:sp>
        <p:nvSpPr>
          <p:cNvPr name="TextBox 9" id="9"/>
          <p:cNvSpPr txBox="true"/>
          <p:nvPr/>
        </p:nvSpPr>
        <p:spPr>
          <a:xfrm rot="0">
            <a:off x="5126432" y="6511899"/>
            <a:ext cx="9643455" cy="1926759"/>
          </a:xfrm>
          <a:prstGeom prst="rect">
            <a:avLst/>
          </a:prstGeom>
        </p:spPr>
        <p:txBody>
          <a:bodyPr anchor="t" rtlCol="false" tIns="0" lIns="0" bIns="0" rIns="0">
            <a:spAutoFit/>
          </a:bodyPr>
          <a:lstStyle/>
          <a:p>
            <a:pPr algn="ctr">
              <a:lnSpc>
                <a:spcPts val="3838"/>
              </a:lnSpc>
            </a:pPr>
            <a:r>
              <a:rPr lang="en-US" b="true" sz="2742">
                <a:solidFill>
                  <a:srgbClr val="B00426"/>
                </a:solidFill>
                <a:latin typeface="Canva Sans Bold"/>
                <a:ea typeface="Canva Sans Bold"/>
                <a:cs typeface="Canva Sans Bold"/>
                <a:sym typeface="Canva Sans Bold"/>
              </a:rPr>
              <a:t>વિકલાંગ બાળકોને શિક્ષણ મેળવવામાં ઘણી વખત અવરોધોનો સામનો કરવો પડે છે.</a:t>
            </a:r>
            <a:r>
              <a:rPr lang="en-US" b="true" sz="2742">
                <a:solidFill>
                  <a:srgbClr val="B00426"/>
                </a:solidFill>
                <a:latin typeface="Canva Sans Bold"/>
                <a:ea typeface="Canva Sans Bold"/>
                <a:cs typeface="Canva Sans Bold"/>
                <a:sym typeface="Canva Sans Bold"/>
              </a:rPr>
              <a:t> શાળાઓમાં વિકલાંગતાનું મૂલ્યાંકન, વિકલાંગ વિદ્યાર્થીઓને તેઓ લાયક શિક્ષણ પ્રાપ્ત કરે તે સુનિશ્ચિત કરવા માટે તેમને ઓળખવામાં અને મદદ ક૨વામાં મદદ કરી શકે છે.આ એપ તેના માટે ઉપયોગી છે.</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37216" y="-549188"/>
            <a:ext cx="22770750" cy="11385375"/>
          </a:xfrm>
          <a:custGeom>
            <a:avLst/>
            <a:gdLst/>
            <a:ahLst/>
            <a:cxnLst/>
            <a:rect r="r" b="b" t="t" l="l"/>
            <a:pathLst>
              <a:path h="11385375" w="22770750">
                <a:moveTo>
                  <a:pt x="0" y="0"/>
                </a:moveTo>
                <a:lnTo>
                  <a:pt x="22770750" y="0"/>
                </a:lnTo>
                <a:lnTo>
                  <a:pt x="22770750" y="11385376"/>
                </a:lnTo>
                <a:lnTo>
                  <a:pt x="0" y="11385376"/>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88048" y="8438658"/>
            <a:ext cx="19804748" cy="5669109"/>
          </a:xfrm>
          <a:custGeom>
            <a:avLst/>
            <a:gdLst/>
            <a:ahLst/>
            <a:cxnLst/>
            <a:rect r="r" b="b" t="t" l="l"/>
            <a:pathLst>
              <a:path h="5669109" w="19804748">
                <a:moveTo>
                  <a:pt x="0" y="0"/>
                </a:moveTo>
                <a:lnTo>
                  <a:pt x="19804748" y="0"/>
                </a:lnTo>
                <a:lnTo>
                  <a:pt x="19804748" y="5669110"/>
                </a:lnTo>
                <a:lnTo>
                  <a:pt x="0" y="56691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5408935" y="-2198983"/>
            <a:ext cx="8010783" cy="14903783"/>
          </a:xfrm>
          <a:custGeom>
            <a:avLst/>
            <a:gdLst/>
            <a:ahLst/>
            <a:cxnLst/>
            <a:rect r="r" b="b" t="t" l="l"/>
            <a:pathLst>
              <a:path h="14903783" w="8010783">
                <a:moveTo>
                  <a:pt x="0" y="0"/>
                </a:moveTo>
                <a:lnTo>
                  <a:pt x="8010783" y="0"/>
                </a:lnTo>
                <a:lnTo>
                  <a:pt x="8010783" y="14903783"/>
                </a:lnTo>
                <a:lnTo>
                  <a:pt x="0" y="149037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1845187">
            <a:off x="13503377" y="697458"/>
            <a:ext cx="2240720" cy="2067064"/>
          </a:xfrm>
          <a:custGeom>
            <a:avLst/>
            <a:gdLst/>
            <a:ahLst/>
            <a:cxnLst/>
            <a:rect r="r" b="b" t="t" l="l"/>
            <a:pathLst>
              <a:path h="2067064" w="2240720">
                <a:moveTo>
                  <a:pt x="0" y="0"/>
                </a:moveTo>
                <a:lnTo>
                  <a:pt x="2240720" y="0"/>
                </a:lnTo>
                <a:lnTo>
                  <a:pt x="2240720" y="2067064"/>
                </a:lnTo>
                <a:lnTo>
                  <a:pt x="0" y="2067064"/>
                </a:lnTo>
                <a:lnTo>
                  <a:pt x="0" y="0"/>
                </a:lnTo>
                <a:close/>
              </a:path>
            </a:pathLst>
          </a:custGeom>
          <a:blipFill>
            <a:blip r:embed="rId8"/>
            <a:stretch>
              <a:fillRect l="0" t="0" r="0" b="0"/>
            </a:stretch>
          </a:blipFill>
        </p:spPr>
      </p:sp>
      <p:sp>
        <p:nvSpPr>
          <p:cNvPr name="TextBox 6" id="6"/>
          <p:cNvSpPr txBox="true"/>
          <p:nvPr/>
        </p:nvSpPr>
        <p:spPr>
          <a:xfrm rot="0">
            <a:off x="5939838" y="2237760"/>
            <a:ext cx="5509693" cy="1195553"/>
          </a:xfrm>
          <a:prstGeom prst="rect">
            <a:avLst/>
          </a:prstGeom>
        </p:spPr>
        <p:txBody>
          <a:bodyPr anchor="t" rtlCol="false" tIns="0" lIns="0" bIns="0" rIns="0">
            <a:spAutoFit/>
          </a:bodyPr>
          <a:lstStyle/>
          <a:p>
            <a:pPr algn="l">
              <a:lnSpc>
                <a:spcPts val="9703"/>
              </a:lnSpc>
            </a:pPr>
            <a:r>
              <a:rPr lang="en-US" sz="6930">
                <a:solidFill>
                  <a:srgbClr val="000000"/>
                </a:solidFill>
                <a:latin typeface="Sugar Pie"/>
                <a:ea typeface="Sugar Pie"/>
                <a:cs typeface="Sugar Pie"/>
                <a:sym typeface="Sugar Pie"/>
              </a:rPr>
              <a:t>Background </a:t>
            </a:r>
          </a:p>
        </p:txBody>
      </p:sp>
      <p:sp>
        <p:nvSpPr>
          <p:cNvPr name="TextBox 7" id="7"/>
          <p:cNvSpPr txBox="true"/>
          <p:nvPr/>
        </p:nvSpPr>
        <p:spPr>
          <a:xfrm rot="0">
            <a:off x="3184525" y="3732530"/>
            <a:ext cx="12459603" cy="5012445"/>
          </a:xfrm>
          <a:prstGeom prst="rect">
            <a:avLst/>
          </a:prstGeom>
        </p:spPr>
        <p:txBody>
          <a:bodyPr anchor="t" rtlCol="false" tIns="0" lIns="0" bIns="0" rIns="0">
            <a:spAutoFit/>
          </a:bodyPr>
          <a:lstStyle/>
          <a:p>
            <a:pPr algn="ctr" marL="764881" indent="-382440" lvl="1">
              <a:lnSpc>
                <a:spcPts val="4959"/>
              </a:lnSpc>
              <a:buFont typeface="Arial"/>
              <a:buChar char="•"/>
            </a:pPr>
            <a:r>
              <a:rPr lang="en-US" b="true" sz="3542">
                <a:solidFill>
                  <a:srgbClr val="1800AD"/>
                </a:solidFill>
                <a:latin typeface="Canva Sans Bold"/>
                <a:ea typeface="Canva Sans Bold"/>
                <a:cs typeface="Canva Sans Bold"/>
                <a:sym typeface="Canva Sans Bold"/>
              </a:rPr>
              <a:t>તે શિક્ષકોને વિકલાંગતાઓને શરૂઆતમાં ઓળખવામાં મદદ કરે છે. </a:t>
            </a:r>
          </a:p>
          <a:p>
            <a:pPr algn="ctr" marL="764881" indent="-382440" lvl="1">
              <a:lnSpc>
                <a:spcPts val="4959"/>
              </a:lnSpc>
              <a:buFont typeface="Arial"/>
              <a:buChar char="•"/>
            </a:pPr>
            <a:r>
              <a:rPr lang="en-US" b="true" sz="3542">
                <a:solidFill>
                  <a:srgbClr val="1800AD"/>
                </a:solidFill>
                <a:latin typeface="Canva Sans Bold"/>
                <a:ea typeface="Canva Sans Bold"/>
                <a:cs typeface="Canva Sans Bold"/>
                <a:sym typeface="Canva Sans Bold"/>
              </a:rPr>
              <a:t> કોઈ વિદ્યાર્થીને શીખવાની અક્ષમતા તરીકે ઓળખવામાં આવે છે, તો એપ્લિકેશન શિક્ષકોને વાંચન, લેખન અથવા ગણિત જેવા મુશ્કેલીના ચોક્કસ ક્ષેત્રોને ઓળખવામાં મદદ કરી શકે છે. </a:t>
            </a:r>
          </a:p>
          <a:p>
            <a:pPr algn="ctr" marL="764881" indent="-382440" lvl="1">
              <a:lnSpc>
                <a:spcPts val="4959"/>
              </a:lnSpc>
              <a:buFont typeface="Arial"/>
              <a:buChar char="•"/>
            </a:pPr>
            <a:r>
              <a:rPr lang="en-US" b="true" sz="3542">
                <a:solidFill>
                  <a:srgbClr val="1800AD"/>
                </a:solidFill>
                <a:latin typeface="Canva Sans Bold"/>
                <a:ea typeface="Canva Sans Bold"/>
                <a:cs typeface="Canva Sans Bold"/>
                <a:sym typeface="Canva Sans Bold"/>
              </a:rPr>
              <a:t>શાળા ના તમામ બાળકો નું સ્ક્રિનિંગ થઈ</a:t>
            </a:r>
            <a:r>
              <a:rPr lang="en-US" b="true" sz="3542">
                <a:solidFill>
                  <a:srgbClr val="1800AD"/>
                </a:solidFill>
                <a:latin typeface="Canva Sans Bold"/>
                <a:ea typeface="Canva Sans Bold"/>
                <a:cs typeface="Canva Sans Bold"/>
                <a:sym typeface="Canva Sans Bold"/>
              </a:rPr>
              <a:t> શકે છે. આ એપ ધો 1 થી 12 ના વિદ્યાર્થી ઓ માટે બનેલી છે</a:t>
            </a:r>
          </a:p>
          <a:p>
            <a:pPr algn="ctr">
              <a:lnSpc>
                <a:spcPts val="4959"/>
              </a:lnSpc>
            </a:pPr>
          </a:p>
          <a:p>
            <a:pPr algn="ctr">
              <a:lnSpc>
                <a:spcPts val="4959"/>
              </a:lnSpc>
            </a:pPr>
          </a:p>
        </p:txBody>
      </p:sp>
      <p:sp>
        <p:nvSpPr>
          <p:cNvPr name="TextBox 8" id="8"/>
          <p:cNvSpPr txBox="true"/>
          <p:nvPr/>
        </p:nvSpPr>
        <p:spPr>
          <a:xfrm rot="0">
            <a:off x="3657299" y="7510417"/>
            <a:ext cx="11986828" cy="2402442"/>
          </a:xfrm>
          <a:prstGeom prst="rect">
            <a:avLst/>
          </a:prstGeom>
        </p:spPr>
        <p:txBody>
          <a:bodyPr anchor="t" rtlCol="false" tIns="0" lIns="0" bIns="0" rIns="0">
            <a:spAutoFit/>
          </a:bodyPr>
          <a:lstStyle/>
          <a:p>
            <a:pPr algn="ctr">
              <a:lnSpc>
                <a:spcPts val="4771"/>
              </a:lnSpc>
            </a:pPr>
            <a:r>
              <a:rPr lang="en-US" b="true" sz="3408">
                <a:solidFill>
                  <a:srgbClr val="712D36"/>
                </a:solidFill>
                <a:latin typeface="Canva Sans Bold"/>
                <a:ea typeface="Canva Sans Bold"/>
                <a:cs typeface="Canva Sans Bold"/>
                <a:sym typeface="Canva Sans Bold"/>
              </a:rPr>
              <a:t>👉 NCERT દ્વારા PR</a:t>
            </a:r>
            <a:r>
              <a:rPr lang="en-US" b="true" sz="3408">
                <a:solidFill>
                  <a:srgbClr val="712D36"/>
                </a:solidFill>
                <a:latin typeface="Canva Sans Bold"/>
                <a:ea typeface="Canva Sans Bold"/>
                <a:cs typeface="Canva Sans Bold"/>
                <a:sym typeface="Canva Sans Bold"/>
              </a:rPr>
              <a:t>ASHAST એપ વિકલાંગ વિદ્યાર્થીઓ માટે સર્વસમાવેશક શિક્ષણને પ્રોત્સાહન આપે છે</a:t>
            </a:r>
          </a:p>
          <a:p>
            <a:pPr algn="ctr">
              <a:lnSpc>
                <a:spcPts val="4771"/>
              </a:lnSpc>
            </a:pPr>
          </a:p>
          <a:p>
            <a:pPr algn="ctr">
              <a:lnSpc>
                <a:spcPts val="4771"/>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37216" y="-549188"/>
            <a:ext cx="22770750" cy="11385375"/>
          </a:xfrm>
          <a:custGeom>
            <a:avLst/>
            <a:gdLst/>
            <a:ahLst/>
            <a:cxnLst/>
            <a:rect r="r" b="b" t="t" l="l"/>
            <a:pathLst>
              <a:path h="11385375" w="22770750">
                <a:moveTo>
                  <a:pt x="0" y="0"/>
                </a:moveTo>
                <a:lnTo>
                  <a:pt x="22770750" y="0"/>
                </a:lnTo>
                <a:lnTo>
                  <a:pt x="22770750" y="11385376"/>
                </a:lnTo>
                <a:lnTo>
                  <a:pt x="0" y="11385376"/>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88048" y="8438658"/>
            <a:ext cx="19804748" cy="5669109"/>
          </a:xfrm>
          <a:custGeom>
            <a:avLst/>
            <a:gdLst/>
            <a:ahLst/>
            <a:cxnLst/>
            <a:rect r="r" b="b" t="t" l="l"/>
            <a:pathLst>
              <a:path h="5669109" w="19804748">
                <a:moveTo>
                  <a:pt x="0" y="0"/>
                </a:moveTo>
                <a:lnTo>
                  <a:pt x="19804748" y="0"/>
                </a:lnTo>
                <a:lnTo>
                  <a:pt x="19804748" y="5669110"/>
                </a:lnTo>
                <a:lnTo>
                  <a:pt x="0" y="56691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232273" y="1758957"/>
            <a:ext cx="14364106" cy="6769085"/>
          </a:xfrm>
          <a:custGeom>
            <a:avLst/>
            <a:gdLst/>
            <a:ahLst/>
            <a:cxnLst/>
            <a:rect r="r" b="b" t="t" l="l"/>
            <a:pathLst>
              <a:path h="6769085" w="14364106">
                <a:moveTo>
                  <a:pt x="0" y="0"/>
                </a:moveTo>
                <a:lnTo>
                  <a:pt x="14364106" y="0"/>
                </a:lnTo>
                <a:lnTo>
                  <a:pt x="14364106" y="6769086"/>
                </a:lnTo>
                <a:lnTo>
                  <a:pt x="0" y="676908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60160" y="6785079"/>
            <a:ext cx="2720321" cy="4474825"/>
          </a:xfrm>
          <a:custGeom>
            <a:avLst/>
            <a:gdLst/>
            <a:ahLst/>
            <a:cxnLst/>
            <a:rect r="r" b="b" t="t" l="l"/>
            <a:pathLst>
              <a:path h="4474825" w="2720321">
                <a:moveTo>
                  <a:pt x="0" y="0"/>
                </a:moveTo>
                <a:lnTo>
                  <a:pt x="2720320" y="0"/>
                </a:lnTo>
                <a:lnTo>
                  <a:pt x="2720320" y="4474825"/>
                </a:lnTo>
                <a:lnTo>
                  <a:pt x="0" y="447482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2547778">
            <a:off x="16927840" y="6554417"/>
            <a:ext cx="2720321" cy="4474825"/>
          </a:xfrm>
          <a:custGeom>
            <a:avLst/>
            <a:gdLst/>
            <a:ahLst/>
            <a:cxnLst/>
            <a:rect r="r" b="b" t="t" l="l"/>
            <a:pathLst>
              <a:path h="4474825" w="2720321">
                <a:moveTo>
                  <a:pt x="0" y="0"/>
                </a:moveTo>
                <a:lnTo>
                  <a:pt x="2720320" y="0"/>
                </a:lnTo>
                <a:lnTo>
                  <a:pt x="2720320" y="4474825"/>
                </a:lnTo>
                <a:lnTo>
                  <a:pt x="0" y="447482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18288000" y="5172075"/>
            <a:ext cx="11763250" cy="1095590"/>
          </a:xfrm>
          <a:prstGeom prst="rect">
            <a:avLst/>
          </a:prstGeom>
        </p:spPr>
        <p:txBody>
          <a:bodyPr anchor="t" rtlCol="false" tIns="0" lIns="0" bIns="0" rIns="0">
            <a:spAutoFit/>
          </a:bodyPr>
          <a:lstStyle/>
          <a:p>
            <a:pPr algn="l" marL="818754" indent="-409377" lvl="1">
              <a:lnSpc>
                <a:spcPts val="4399"/>
              </a:lnSpc>
              <a:buFont typeface="Arial"/>
              <a:buChar char="•"/>
            </a:pPr>
            <a:r>
              <a:rPr lang="en-US" sz="3792">
                <a:solidFill>
                  <a:srgbClr val="000000"/>
                </a:solidFill>
                <a:latin typeface="Darker Grotesque"/>
                <a:ea typeface="Darker Grotesque"/>
                <a:cs typeface="Darker Grotesque"/>
                <a:sym typeface="Darker Grotesque"/>
              </a:rPr>
              <a:t>Lorem ipsum dolor sit amet, consectetur adipiscing elit, sed do eiusmod tempor incididunt ut labore et dolore magna aliqua.</a:t>
            </a:r>
          </a:p>
        </p:txBody>
      </p:sp>
      <p:sp>
        <p:nvSpPr>
          <p:cNvPr name="TextBox 8" id="8"/>
          <p:cNvSpPr txBox="true"/>
          <p:nvPr/>
        </p:nvSpPr>
        <p:spPr>
          <a:xfrm rot="0">
            <a:off x="2794834" y="2709227"/>
            <a:ext cx="13238984" cy="5321816"/>
          </a:xfrm>
          <a:prstGeom prst="rect">
            <a:avLst/>
          </a:prstGeom>
        </p:spPr>
        <p:txBody>
          <a:bodyPr anchor="t" rtlCol="false" tIns="0" lIns="0" bIns="0" rIns="0">
            <a:spAutoFit/>
          </a:bodyPr>
          <a:lstStyle/>
          <a:p>
            <a:pPr algn="ctr" marL="812726" indent="-406363" lvl="1">
              <a:lnSpc>
                <a:spcPts val="5270"/>
              </a:lnSpc>
              <a:buAutoNum type="arabicPeriod" startAt="1"/>
            </a:pPr>
            <a:r>
              <a:rPr lang="en-US" b="true" sz="3764">
                <a:solidFill>
                  <a:srgbClr val="000000"/>
                </a:solidFill>
                <a:latin typeface="Canva Sans Bold"/>
                <a:ea typeface="Canva Sans Bold"/>
                <a:cs typeface="Canva Sans Bold"/>
                <a:sym typeface="Canva Sans Bold"/>
              </a:rPr>
              <a:t> નેશનલ કાઉન્સિલ ઓફ એજ્યુકેશનલ રિસર્ચ એન્ડ ટ્રેનિંગ (NCERT) એ શાળાઓ માટે PR</a:t>
            </a:r>
            <a:r>
              <a:rPr lang="en-US" b="true" sz="3764">
                <a:solidFill>
                  <a:srgbClr val="000000"/>
                </a:solidFill>
                <a:latin typeface="Canva Sans Bold"/>
                <a:ea typeface="Canva Sans Bold"/>
                <a:cs typeface="Canva Sans Bold"/>
                <a:sym typeface="Canva Sans Bold"/>
              </a:rPr>
              <a:t>ASHAST (પ્રી-એસેસમેન્ટ હોલિસ્ટિક સ્ક્રિનિંગ ટૂલ) નામની નવી મોબાઇલ એપ્લિકેશન રજૂ કરી છે, જેનો ઉદ્દેશ વિકલાંગ વિદ્યાર્થીઓની ચોક્કસ જરૂરિયાતો અને જરૂરિયાતોને ઓળખીને શિક્ષણ પ્રણાલીની સમાવેશને વધારવાનો છે. એપ્લિકેશન આવા વિદ્યાર્થીઓને ડિજિટલી સ્ક્રીનીંગ કરશે, તેમની ક્ષમતાઓ અને જે ક્ષેત્રોમાં સુધારાની જરૂર છે તેનું વ્યાપક મૂલ્યાંકન પ્રદાન કરશે.</a:t>
            </a:r>
          </a:p>
          <a:p>
            <a:pPr algn="ctr">
              <a:lnSpc>
                <a:spcPts val="5270"/>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37216" y="-549188"/>
            <a:ext cx="22770750" cy="11385375"/>
          </a:xfrm>
          <a:custGeom>
            <a:avLst/>
            <a:gdLst/>
            <a:ahLst/>
            <a:cxnLst/>
            <a:rect r="r" b="b" t="t" l="l"/>
            <a:pathLst>
              <a:path h="11385375" w="22770750">
                <a:moveTo>
                  <a:pt x="0" y="0"/>
                </a:moveTo>
                <a:lnTo>
                  <a:pt x="22770750" y="0"/>
                </a:lnTo>
                <a:lnTo>
                  <a:pt x="22770750" y="11385376"/>
                </a:lnTo>
                <a:lnTo>
                  <a:pt x="0" y="11385376"/>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88048" y="8438658"/>
            <a:ext cx="19804748" cy="5669109"/>
          </a:xfrm>
          <a:custGeom>
            <a:avLst/>
            <a:gdLst/>
            <a:ahLst/>
            <a:cxnLst/>
            <a:rect r="r" b="b" t="t" l="l"/>
            <a:pathLst>
              <a:path h="5669109" w="19804748">
                <a:moveTo>
                  <a:pt x="0" y="0"/>
                </a:moveTo>
                <a:lnTo>
                  <a:pt x="19804748" y="0"/>
                </a:lnTo>
                <a:lnTo>
                  <a:pt x="19804748" y="5669110"/>
                </a:lnTo>
                <a:lnTo>
                  <a:pt x="0" y="56691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232273" y="1758957"/>
            <a:ext cx="14364106" cy="6769085"/>
          </a:xfrm>
          <a:custGeom>
            <a:avLst/>
            <a:gdLst/>
            <a:ahLst/>
            <a:cxnLst/>
            <a:rect r="r" b="b" t="t" l="l"/>
            <a:pathLst>
              <a:path h="6769085" w="14364106">
                <a:moveTo>
                  <a:pt x="0" y="0"/>
                </a:moveTo>
                <a:lnTo>
                  <a:pt x="14364106" y="0"/>
                </a:lnTo>
                <a:lnTo>
                  <a:pt x="14364106" y="6769086"/>
                </a:lnTo>
                <a:lnTo>
                  <a:pt x="0" y="676908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60160" y="6785079"/>
            <a:ext cx="2720321" cy="4474825"/>
          </a:xfrm>
          <a:custGeom>
            <a:avLst/>
            <a:gdLst/>
            <a:ahLst/>
            <a:cxnLst/>
            <a:rect r="r" b="b" t="t" l="l"/>
            <a:pathLst>
              <a:path h="4474825" w="2720321">
                <a:moveTo>
                  <a:pt x="0" y="0"/>
                </a:moveTo>
                <a:lnTo>
                  <a:pt x="2720320" y="0"/>
                </a:lnTo>
                <a:lnTo>
                  <a:pt x="2720320" y="4474825"/>
                </a:lnTo>
                <a:lnTo>
                  <a:pt x="0" y="447482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2547778">
            <a:off x="16927840" y="6554417"/>
            <a:ext cx="2720321" cy="4474825"/>
          </a:xfrm>
          <a:custGeom>
            <a:avLst/>
            <a:gdLst/>
            <a:ahLst/>
            <a:cxnLst/>
            <a:rect r="r" b="b" t="t" l="l"/>
            <a:pathLst>
              <a:path h="4474825" w="2720321">
                <a:moveTo>
                  <a:pt x="0" y="0"/>
                </a:moveTo>
                <a:lnTo>
                  <a:pt x="2720320" y="0"/>
                </a:lnTo>
                <a:lnTo>
                  <a:pt x="2720320" y="4474825"/>
                </a:lnTo>
                <a:lnTo>
                  <a:pt x="0" y="447482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8312809" y="2265310"/>
            <a:ext cx="5606415" cy="5756379"/>
          </a:xfrm>
          <a:custGeom>
            <a:avLst/>
            <a:gdLst/>
            <a:ahLst/>
            <a:cxnLst/>
            <a:rect r="r" b="b" t="t" l="l"/>
            <a:pathLst>
              <a:path h="5756379" w="5606415">
                <a:moveTo>
                  <a:pt x="0" y="0"/>
                </a:moveTo>
                <a:lnTo>
                  <a:pt x="5606415" y="0"/>
                </a:lnTo>
                <a:lnTo>
                  <a:pt x="5606415" y="5756380"/>
                </a:lnTo>
                <a:lnTo>
                  <a:pt x="0" y="5756380"/>
                </a:lnTo>
                <a:lnTo>
                  <a:pt x="0" y="0"/>
                </a:lnTo>
                <a:close/>
              </a:path>
            </a:pathLst>
          </a:custGeom>
          <a:blipFill>
            <a:blip r:embed="rId10"/>
            <a:stretch>
              <a:fillRect l="0" t="0" r="0" b="-42964"/>
            </a:stretch>
          </a:blipFill>
        </p:spPr>
      </p:sp>
      <p:sp>
        <p:nvSpPr>
          <p:cNvPr name="TextBox 8" id="8"/>
          <p:cNvSpPr txBox="true"/>
          <p:nvPr/>
        </p:nvSpPr>
        <p:spPr>
          <a:xfrm rot="0">
            <a:off x="3235034" y="2939523"/>
            <a:ext cx="3222916" cy="3845557"/>
          </a:xfrm>
          <a:prstGeom prst="rect">
            <a:avLst/>
          </a:prstGeom>
        </p:spPr>
        <p:txBody>
          <a:bodyPr anchor="t" rtlCol="false" tIns="0" lIns="0" bIns="0" rIns="0">
            <a:spAutoFit/>
          </a:bodyPr>
          <a:lstStyle/>
          <a:p>
            <a:pPr algn="ctr">
              <a:lnSpc>
                <a:spcPts val="3387"/>
              </a:lnSpc>
            </a:pPr>
            <a:r>
              <a:rPr lang="en-US" sz="2419" b="true">
                <a:solidFill>
                  <a:srgbClr val="000000"/>
                </a:solidFill>
                <a:latin typeface="Canva Sans Bold"/>
                <a:ea typeface="Canva Sans Bold"/>
                <a:cs typeface="Canva Sans Bold"/>
                <a:sym typeface="Canva Sans Bold"/>
              </a:rPr>
              <a:t>👉NCERT એ તેમના અધિકૃત ટ્વિટર હેન્ડલ દ્વારા જાહેરાત કરી હતી, જેમાં શિક્ષણ ક્ષેત્રને સુધારવાની અને તમામ વિદ્યાર્થીઓના સમાવેશને સુનિશ્ચિત કરવા માટેની એપ્લિકેશનની સંભવિતતાને પ્રકાશિત કરવામાં</a:t>
            </a:r>
            <a:r>
              <a:rPr lang="en-US" b="true" sz="2419">
                <a:solidFill>
                  <a:srgbClr val="000000"/>
                </a:solidFill>
                <a:latin typeface="Canva Sans Bold"/>
                <a:ea typeface="Canva Sans Bold"/>
                <a:cs typeface="Canva Sans Bold"/>
                <a:sym typeface="Canva Sans Bold"/>
              </a:rPr>
              <a:t> આવી હતી</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37216" y="-549188"/>
            <a:ext cx="22770750" cy="11385375"/>
          </a:xfrm>
          <a:custGeom>
            <a:avLst/>
            <a:gdLst/>
            <a:ahLst/>
            <a:cxnLst/>
            <a:rect r="r" b="b" t="t" l="l"/>
            <a:pathLst>
              <a:path h="11385375" w="22770750">
                <a:moveTo>
                  <a:pt x="0" y="0"/>
                </a:moveTo>
                <a:lnTo>
                  <a:pt x="22770750" y="0"/>
                </a:lnTo>
                <a:lnTo>
                  <a:pt x="22770750" y="11385376"/>
                </a:lnTo>
                <a:lnTo>
                  <a:pt x="0" y="11385376"/>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88048" y="8438658"/>
            <a:ext cx="19804748" cy="5669109"/>
          </a:xfrm>
          <a:custGeom>
            <a:avLst/>
            <a:gdLst/>
            <a:ahLst/>
            <a:cxnLst/>
            <a:rect r="r" b="b" t="t" l="l"/>
            <a:pathLst>
              <a:path h="5669109" w="19804748">
                <a:moveTo>
                  <a:pt x="0" y="0"/>
                </a:moveTo>
                <a:lnTo>
                  <a:pt x="19804748" y="0"/>
                </a:lnTo>
                <a:lnTo>
                  <a:pt x="19804748" y="5669110"/>
                </a:lnTo>
                <a:lnTo>
                  <a:pt x="0" y="56691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5408935" y="-2198983"/>
            <a:ext cx="8010783" cy="14903783"/>
          </a:xfrm>
          <a:custGeom>
            <a:avLst/>
            <a:gdLst/>
            <a:ahLst/>
            <a:cxnLst/>
            <a:rect r="r" b="b" t="t" l="l"/>
            <a:pathLst>
              <a:path h="14903783" w="8010783">
                <a:moveTo>
                  <a:pt x="0" y="0"/>
                </a:moveTo>
                <a:lnTo>
                  <a:pt x="8010783" y="0"/>
                </a:lnTo>
                <a:lnTo>
                  <a:pt x="8010783" y="14903783"/>
                </a:lnTo>
                <a:lnTo>
                  <a:pt x="0" y="149037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1845187">
            <a:off x="13503377" y="697458"/>
            <a:ext cx="2240720" cy="2067064"/>
          </a:xfrm>
          <a:custGeom>
            <a:avLst/>
            <a:gdLst/>
            <a:ahLst/>
            <a:cxnLst/>
            <a:rect r="r" b="b" t="t" l="l"/>
            <a:pathLst>
              <a:path h="2067064" w="2240720">
                <a:moveTo>
                  <a:pt x="0" y="0"/>
                </a:moveTo>
                <a:lnTo>
                  <a:pt x="2240720" y="0"/>
                </a:lnTo>
                <a:lnTo>
                  <a:pt x="2240720" y="2067064"/>
                </a:lnTo>
                <a:lnTo>
                  <a:pt x="0" y="2067064"/>
                </a:lnTo>
                <a:lnTo>
                  <a:pt x="0" y="0"/>
                </a:lnTo>
                <a:close/>
              </a:path>
            </a:pathLst>
          </a:custGeom>
          <a:blipFill>
            <a:blip r:embed="rId8"/>
            <a:stretch>
              <a:fillRect l="0" t="0" r="0" b="0"/>
            </a:stretch>
          </a:blipFill>
        </p:spPr>
      </p:sp>
      <p:sp>
        <p:nvSpPr>
          <p:cNvPr name="Freeform 6" id="6"/>
          <p:cNvSpPr/>
          <p:nvPr/>
        </p:nvSpPr>
        <p:spPr>
          <a:xfrm flipH="false" flipV="false" rot="-5400000">
            <a:off x="3429901" y="753082"/>
            <a:ext cx="2240720" cy="2067064"/>
          </a:xfrm>
          <a:custGeom>
            <a:avLst/>
            <a:gdLst/>
            <a:ahLst/>
            <a:cxnLst/>
            <a:rect r="r" b="b" t="t" l="l"/>
            <a:pathLst>
              <a:path h="2067064" w="2240720">
                <a:moveTo>
                  <a:pt x="0" y="0"/>
                </a:moveTo>
                <a:lnTo>
                  <a:pt x="2240720" y="0"/>
                </a:lnTo>
                <a:lnTo>
                  <a:pt x="2240720" y="2067064"/>
                </a:lnTo>
                <a:lnTo>
                  <a:pt x="0" y="2067064"/>
                </a:lnTo>
                <a:lnTo>
                  <a:pt x="0" y="0"/>
                </a:lnTo>
                <a:close/>
              </a:path>
            </a:pathLst>
          </a:custGeom>
          <a:blipFill>
            <a:blip r:embed="rId8"/>
            <a:stretch>
              <a:fillRect l="0" t="0" r="0" b="0"/>
            </a:stretch>
          </a:blipFill>
        </p:spPr>
      </p:sp>
      <p:sp>
        <p:nvSpPr>
          <p:cNvPr name="TextBox 7" id="7"/>
          <p:cNvSpPr txBox="true"/>
          <p:nvPr/>
        </p:nvSpPr>
        <p:spPr>
          <a:xfrm rot="0">
            <a:off x="4181422" y="2049030"/>
            <a:ext cx="10465808" cy="5806368"/>
          </a:xfrm>
          <a:prstGeom prst="rect">
            <a:avLst/>
          </a:prstGeom>
        </p:spPr>
        <p:txBody>
          <a:bodyPr anchor="t" rtlCol="false" tIns="0" lIns="0" bIns="0" rIns="0">
            <a:spAutoFit/>
          </a:bodyPr>
          <a:lstStyle/>
          <a:p>
            <a:pPr algn="ctr">
              <a:lnSpc>
                <a:spcPts val="4595"/>
              </a:lnSpc>
            </a:pPr>
            <a:r>
              <a:rPr lang="en-US" sz="3282" b="true">
                <a:solidFill>
                  <a:srgbClr val="000000"/>
                </a:solidFill>
                <a:latin typeface="Canva Sans Bold"/>
                <a:ea typeface="Canva Sans Bold"/>
                <a:cs typeface="Canva Sans Bold"/>
                <a:sym typeface="Canva Sans Bold"/>
              </a:rPr>
              <a:t>💥PR</a:t>
            </a:r>
            <a:r>
              <a:rPr lang="en-US" b="true" sz="3282">
                <a:solidFill>
                  <a:srgbClr val="000000"/>
                </a:solidFill>
                <a:latin typeface="Canva Sans Bold"/>
                <a:ea typeface="Canva Sans Bold"/>
                <a:cs typeface="Canva Sans Bold"/>
                <a:sym typeface="Canva Sans Bold"/>
              </a:rPr>
              <a:t>ASHST</a:t>
            </a:r>
          </a:p>
          <a:p>
            <a:pPr algn="ctr">
              <a:lnSpc>
                <a:spcPts val="4595"/>
              </a:lnSpc>
            </a:pPr>
            <a:r>
              <a:rPr lang="en-US" b="true" sz="3282">
                <a:solidFill>
                  <a:srgbClr val="000000"/>
                </a:solidFill>
                <a:latin typeface="Canva Sans Bold"/>
                <a:ea typeface="Canva Sans Bold"/>
                <a:cs typeface="Canva Sans Bold"/>
                <a:sym typeface="Canva Sans Bold"/>
              </a:rPr>
              <a:t> 👉Pre Assessment Holistic Screening Tool</a:t>
            </a:r>
          </a:p>
          <a:p>
            <a:pPr algn="ctr">
              <a:lnSpc>
                <a:spcPts val="4595"/>
              </a:lnSpc>
            </a:pPr>
            <a:r>
              <a:rPr lang="en-US" b="true" sz="3282">
                <a:solidFill>
                  <a:srgbClr val="000000"/>
                </a:solidFill>
                <a:latin typeface="Canva Sans Bold"/>
                <a:ea typeface="Canva Sans Bold"/>
                <a:cs typeface="Canva Sans Bold"/>
                <a:sym typeface="Canva Sans Bold"/>
              </a:rPr>
              <a:t>💥લોન્ચ </a:t>
            </a:r>
          </a:p>
          <a:p>
            <a:pPr algn="ctr">
              <a:lnSpc>
                <a:spcPts val="4595"/>
              </a:lnSpc>
            </a:pPr>
            <a:r>
              <a:rPr lang="en-US" b="true" sz="3282">
                <a:solidFill>
                  <a:srgbClr val="000000"/>
                </a:solidFill>
                <a:latin typeface="Canva Sans Bold"/>
                <a:ea typeface="Canva Sans Bold"/>
                <a:cs typeface="Canva Sans Bold"/>
                <a:sym typeface="Canva Sans Bold"/>
              </a:rPr>
              <a:t>👉5 સપ્ટેમ્બર 2022</a:t>
            </a:r>
          </a:p>
          <a:p>
            <a:pPr algn="ctr">
              <a:lnSpc>
                <a:spcPts val="4595"/>
              </a:lnSpc>
            </a:pPr>
            <a:r>
              <a:rPr lang="en-US" b="true" sz="3282">
                <a:solidFill>
                  <a:srgbClr val="000000"/>
                </a:solidFill>
                <a:latin typeface="Canva Sans Bold"/>
                <a:ea typeface="Canva Sans Bold"/>
                <a:cs typeface="Canva Sans Bold"/>
                <a:sym typeface="Canva Sans Bold"/>
              </a:rPr>
              <a:t>💥PRASHAST</a:t>
            </a:r>
          </a:p>
          <a:p>
            <a:pPr algn="ctr">
              <a:lnSpc>
                <a:spcPts val="4595"/>
              </a:lnSpc>
            </a:pPr>
            <a:r>
              <a:rPr lang="en-US" b="true" sz="3282">
                <a:solidFill>
                  <a:srgbClr val="000000"/>
                </a:solidFill>
                <a:latin typeface="Canva Sans Bold"/>
                <a:ea typeface="Canva Sans Bold"/>
                <a:cs typeface="Canva Sans Bold"/>
                <a:sym typeface="Canva Sans Bold"/>
              </a:rPr>
              <a:t>👉(પ્રી-એસેસમેન્ટ હોલિસ્ટિક સ્ક્રિનિંગ ટૂલ) </a:t>
            </a:r>
          </a:p>
          <a:p>
            <a:pPr algn="ctr">
              <a:lnSpc>
                <a:spcPts val="4595"/>
              </a:lnSpc>
            </a:pPr>
            <a:r>
              <a:rPr lang="en-US" b="true" sz="3282">
                <a:solidFill>
                  <a:srgbClr val="000000"/>
                </a:solidFill>
                <a:latin typeface="Canva Sans Bold"/>
                <a:ea typeface="Canva Sans Bold"/>
                <a:cs typeface="Canva Sans Bold"/>
                <a:sym typeface="Canva Sans Bold"/>
              </a:rPr>
              <a:t>💥એપ્લિકેશન  </a:t>
            </a:r>
          </a:p>
          <a:p>
            <a:pPr algn="ctr">
              <a:lnSpc>
                <a:spcPts val="4595"/>
              </a:lnSpc>
            </a:pPr>
            <a:r>
              <a:rPr lang="en-US" b="true" sz="3282">
                <a:solidFill>
                  <a:srgbClr val="000000"/>
                </a:solidFill>
                <a:latin typeface="Canva Sans Bold"/>
                <a:ea typeface="Canva Sans Bold"/>
                <a:cs typeface="Canva Sans Bold"/>
                <a:sym typeface="Canva Sans Bold"/>
              </a:rPr>
              <a:t>💥વિકલાંગ </a:t>
            </a:r>
          </a:p>
          <a:p>
            <a:pPr algn="ctr">
              <a:lnSpc>
                <a:spcPts val="4595"/>
              </a:lnSpc>
            </a:pPr>
            <a:r>
              <a:rPr lang="en-US" b="true" sz="3282">
                <a:solidFill>
                  <a:srgbClr val="000000"/>
                </a:solidFill>
                <a:latin typeface="Canva Sans Bold"/>
                <a:ea typeface="Canva Sans Bold"/>
                <a:cs typeface="Canva Sans Bold"/>
                <a:sym typeface="Canva Sans Bold"/>
              </a:rPr>
              <a:t>👉21 પ્રકાર ની વિકલાંગતા ની ઓળખ </a:t>
            </a:r>
          </a:p>
          <a:p>
            <a:pPr algn="ctr">
              <a:lnSpc>
                <a:spcPts val="4595"/>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DAG-Ze-NCOU</dc:identifier>
  <dcterms:modified xsi:type="dcterms:W3CDTF">2011-08-01T06:04:30Z</dcterms:modified>
  <cp:revision>1</cp:revision>
  <dc:title>PRASHST (Pre Assessment Holistic Screening Tool) APP</dc:title>
</cp:coreProperties>
</file>